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handoutMasterIdLst>
    <p:handoutMasterId r:id="rId10"/>
  </p:handoutMasterIdLst>
  <p:sldIdLst>
    <p:sldId id="259" r:id="rId3"/>
    <p:sldId id="262" r:id="rId4"/>
    <p:sldId id="257" r:id="rId5"/>
    <p:sldId id="264" r:id="rId6"/>
    <p:sldId id="263" r:id="rId7"/>
    <p:sldId id="261" r:id="rId8"/>
    <p:sldId id="260" r:id="rId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6D254CD7-CDC2-4EAE-97B9-EB99F4B7FA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917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EE22F-DE3F-419F-8E26-8F054E0C3A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98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0F3FB-3F5B-4124-B5E6-237FB5292D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3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DD3A9-2C38-43F7-9EA3-1481C7FB4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927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F5FF2C-2E10-424F-BF93-C5F13A554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930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114A32-B67C-4DF1-A3D4-A774999359C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960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467E6-77D0-4CE2-9008-357C66C7E72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669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51192-02A4-4589-BDA2-0E1120722E3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747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8B982-EF82-49D0-889F-EFA7640B68A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068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D086-79C6-4AEB-BA7B-0691C692E17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955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A3C9E-F20C-48BA-AE54-BBA14AB6980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551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5FAAF-F97A-4BEE-B190-D63B6097387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95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F0601-5D3B-4421-A993-7F8C1348E5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6585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61E87-CF66-487B-9F6D-596D66985A3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0203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D8A9E-8B9B-47CE-A977-B46EC8E36B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2184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9F01F-1AA4-428C-87FC-544F256912A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8147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6F8C4-67F0-4B8D-9B7B-2B4709953C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3412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B81440-6FBD-48A4-B212-F1619581C6F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93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33AFB-24D5-413C-B386-51BE06F028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870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95866-371A-4B0A-A1B5-BD93FC6C4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4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A5F0-6327-4452-96F4-0300EF4DB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56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2D7B0-22DA-4897-96CB-69CA55E0AC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23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80379-ECA8-47C4-9A02-B3E3CA244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04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DBF5E-0396-4F0D-8BA1-4FF438D90B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5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FEAF1-1092-4EDD-97B2-67D43D2599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846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42B5B4-0212-4980-862E-C2BD9C2732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4DCED10-74F9-410C-BE0B-A1E68E10274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50040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868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hlink"/>
                </a:solidFill>
              </a:rPr>
              <a:t>Me </a:t>
            </a:r>
            <a:r>
              <a:rPr lang="en-US" altLang="en-US" sz="3600" dirty="0" err="1">
                <a:solidFill>
                  <a:schemeClr val="hlink"/>
                </a:solidFill>
              </a:rPr>
              <a:t>llamo</a:t>
            </a:r>
            <a:r>
              <a:rPr lang="en-US" altLang="en-US" sz="3600" dirty="0">
                <a:solidFill>
                  <a:schemeClr val="hlink"/>
                </a:solidFill>
              </a:rPr>
              <a:t> ___________ </a:t>
            </a:r>
            <a:r>
              <a:rPr lang="en-US" altLang="en-US" sz="3600" dirty="0" err="1">
                <a:solidFill>
                  <a:schemeClr val="hlink"/>
                </a:solidFill>
              </a:rPr>
              <a:t>Clase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701</a:t>
            </a:r>
            <a:r>
              <a:rPr lang="en-US" altLang="en-US" sz="3600" dirty="0" smtClean="0">
                <a:solidFill>
                  <a:schemeClr val="bg2"/>
                </a:solidFill>
              </a:rPr>
              <a:t> </a:t>
            </a:r>
            <a:r>
              <a:rPr lang="en-US" altLang="en-US" sz="3600" dirty="0">
                <a:solidFill>
                  <a:schemeClr val="bg2"/>
                </a:solidFill>
              </a:rPr>
              <a:t/>
            </a:r>
            <a:br>
              <a:rPr lang="en-US" altLang="en-US" sz="3600" dirty="0">
                <a:solidFill>
                  <a:schemeClr val="bg2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</a:t>
            </a:r>
            <a:r>
              <a:rPr lang="en-US" altLang="en-US" sz="3600" dirty="0" err="1">
                <a:solidFill>
                  <a:schemeClr val="hlink"/>
                </a:solidFill>
              </a:rPr>
              <a:t>fecha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es</a:t>
            </a:r>
            <a:r>
              <a:rPr lang="en-US" altLang="en-US" sz="3600" dirty="0">
                <a:solidFill>
                  <a:schemeClr val="hlink"/>
                </a:solidFill>
              </a:rPr>
              <a:t> el  8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2013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91440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b="1" dirty="0">
                <a:solidFill>
                  <a:srgbClr val="FF3300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3300"/>
                </a:solidFill>
              </a:rPr>
              <a:t>19: </a:t>
            </a:r>
            <a:r>
              <a:rPr lang="es-ES_tradnl" altLang="en-US" dirty="0"/>
              <a:t>¿Tienes una mascota?</a:t>
            </a:r>
          </a:p>
          <a:p>
            <a:pPr marL="609600" indent="-609600">
              <a:buFontTx/>
              <a:buNone/>
            </a:pPr>
            <a:r>
              <a:rPr lang="es-ES_tradnl" altLang="en-US" b="1" dirty="0" smtClean="0">
                <a:solidFill>
                  <a:srgbClr val="FF3300"/>
                </a:solidFill>
              </a:rPr>
              <a:t>Actividad </a:t>
            </a:r>
            <a:r>
              <a:rPr lang="es-ES_tradnl" altLang="en-US" b="1" dirty="0">
                <a:solidFill>
                  <a:srgbClr val="FF3300"/>
                </a:solidFill>
              </a:rPr>
              <a:t>Inicial</a:t>
            </a:r>
            <a:r>
              <a:rPr lang="es-ES_tradnl" altLang="en-US" b="1" dirty="0" smtClean="0">
                <a:solidFill>
                  <a:srgbClr val="FF3300"/>
                </a:solidFill>
              </a:rPr>
              <a:t>:</a:t>
            </a:r>
          </a:p>
          <a:p>
            <a:r>
              <a:rPr lang="es-ES_tradnl" altLang="en-US" dirty="0" smtClean="0"/>
              <a:t>TOMAR </a:t>
            </a:r>
            <a:r>
              <a:rPr lang="es-ES_tradnl" altLang="en-US" u="sng" dirty="0" smtClean="0"/>
              <a:t>QUIZ 2: CAP. 2</a:t>
            </a:r>
            <a:endParaRPr lang="es-ES_tradnl" altLang="en-US" dirty="0"/>
          </a:p>
          <a:p>
            <a:pPr marL="609600" indent="-609600"/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correct</a:t>
            </a:r>
            <a:r>
              <a:rPr lang="es-ES_tradnl" altLang="en-US" dirty="0"/>
              <a:t> </a:t>
            </a:r>
            <a:r>
              <a:rPr lang="es-ES_tradnl" altLang="en-US" dirty="0" err="1"/>
              <a:t>form</a:t>
            </a:r>
            <a:r>
              <a:rPr lang="es-ES_tradnl" altLang="en-US" dirty="0"/>
              <a:t> of “</a:t>
            </a:r>
            <a:r>
              <a:rPr lang="es-ES_tradnl" altLang="en-US" b="1" dirty="0"/>
              <a:t>Ser”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no _________ de aquí.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Nosotros ________ alumnos.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Yo ______ alumno(a) de español.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¿De dónde ________ tú?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¿_________ ustedes alumnos serios?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Chapter 2: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36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7772400" cy="1143000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El verbo TENER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838200"/>
            <a:ext cx="8915400" cy="5791200"/>
          </a:xfrm>
        </p:spPr>
        <p:txBody>
          <a:bodyPr/>
          <a:lstStyle/>
          <a:p>
            <a:r>
              <a:rPr lang="en-US" altLang="en-US" sz="2800"/>
              <a:t>TENER significa “to have”</a:t>
            </a:r>
          </a:p>
          <a:p>
            <a:pPr>
              <a:buFontTx/>
              <a:buNone/>
            </a:pPr>
            <a:r>
              <a:rPr lang="en-US" altLang="en-US" sz="2800"/>
              <a:t>                                     </a:t>
            </a:r>
            <a:r>
              <a:rPr lang="en-US" altLang="en-US" sz="2800">
                <a:solidFill>
                  <a:srgbClr val="FF0000"/>
                </a:solidFill>
              </a:rPr>
              <a:t>T</a:t>
            </a:r>
            <a:r>
              <a:rPr lang="en-US" altLang="en-US" sz="2800">
                <a:solidFill>
                  <a:srgbClr val="008000"/>
                </a:solidFill>
              </a:rPr>
              <a:t>E</a:t>
            </a:r>
            <a:r>
              <a:rPr lang="en-US" altLang="en-US" sz="2800">
                <a:solidFill>
                  <a:srgbClr val="FF0000"/>
                </a:solidFill>
              </a:rPr>
              <a:t>NER</a:t>
            </a:r>
          </a:p>
          <a:p>
            <a:pPr>
              <a:buFontTx/>
              <a:buNone/>
            </a:pPr>
            <a:r>
              <a:rPr lang="en-US" altLang="en-US" sz="2800"/>
              <a:t>			Yo                       Nosotros</a:t>
            </a:r>
          </a:p>
          <a:p>
            <a:pPr>
              <a:buFontTx/>
              <a:buNone/>
            </a:pPr>
            <a:r>
              <a:rPr lang="en-US" altLang="en-US" sz="2800"/>
              <a:t>                   Tú                       </a:t>
            </a:r>
          </a:p>
          <a:p>
            <a:pPr>
              <a:buFontTx/>
              <a:buNone/>
            </a:pPr>
            <a:r>
              <a:rPr lang="en-US" altLang="en-US" sz="2800"/>
              <a:t>    Él / ella / Ud.                      Ellos / Ellas / Uds</a:t>
            </a:r>
          </a:p>
          <a:p>
            <a:endParaRPr lang="en-US" altLang="en-US" sz="2800"/>
          </a:p>
          <a:p>
            <a:endParaRPr lang="en-US" altLang="en-US" sz="2800"/>
          </a:p>
          <a:p>
            <a:r>
              <a:rPr lang="en-US" altLang="en-US" sz="2800"/>
              <a:t>You use the verb TENER to express age </a:t>
            </a:r>
            <a:r>
              <a:rPr lang="en-US" altLang="en-US" sz="2800" i="1">
                <a:solidFill>
                  <a:schemeClr val="accent2"/>
                </a:solidFill>
              </a:rPr>
              <a:t>(la edad)</a:t>
            </a:r>
          </a:p>
          <a:p>
            <a:pPr lvl="1"/>
            <a:r>
              <a:rPr lang="en-US" altLang="en-US" sz="2400">
                <a:solidFill>
                  <a:schemeClr val="accent2"/>
                </a:solidFill>
              </a:rPr>
              <a:t>¿Cuántos años tienes?</a:t>
            </a:r>
          </a:p>
          <a:p>
            <a:pPr lvl="1"/>
            <a:r>
              <a:rPr lang="en-US" altLang="en-US" sz="2400">
                <a:solidFill>
                  <a:schemeClr val="accent2"/>
                </a:solidFill>
              </a:rPr>
              <a:t>Yo tengo catorce años.</a:t>
            </a:r>
          </a:p>
          <a:p>
            <a:pPr lvl="1"/>
            <a:r>
              <a:rPr lang="en-US" altLang="en-US" sz="2400">
                <a:solidFill>
                  <a:schemeClr val="accent2"/>
                </a:solidFill>
              </a:rPr>
              <a:t>Mi hermana menor tiene once años.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667000" y="1854200"/>
            <a:ext cx="11953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Tengo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614613" y="2376488"/>
            <a:ext cx="12541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T</a:t>
            </a:r>
            <a:r>
              <a:rPr lang="en-US" altLang="en-US" sz="2800">
                <a:solidFill>
                  <a:srgbClr val="008000"/>
                </a:solidFill>
              </a:rPr>
              <a:t>ie</a:t>
            </a:r>
            <a:r>
              <a:rPr lang="en-US" altLang="en-US" sz="2800">
                <a:solidFill>
                  <a:srgbClr val="FF0000"/>
                </a:solidFill>
              </a:rPr>
              <a:t>nes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657475" y="2895600"/>
            <a:ext cx="107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T</a:t>
            </a:r>
            <a:r>
              <a:rPr lang="en-US" altLang="en-US" sz="2800">
                <a:solidFill>
                  <a:srgbClr val="008000"/>
                </a:solidFill>
              </a:rPr>
              <a:t>ie</a:t>
            </a:r>
            <a:r>
              <a:rPr lang="en-US" altLang="en-US" sz="2800">
                <a:solidFill>
                  <a:srgbClr val="FF0000"/>
                </a:solidFill>
              </a:rPr>
              <a:t>ne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6196013" y="1843088"/>
            <a:ext cx="1670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Tenemos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7640638" y="2909888"/>
            <a:ext cx="12747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T</a:t>
            </a:r>
            <a:r>
              <a:rPr lang="en-US" altLang="en-US" sz="2800">
                <a:solidFill>
                  <a:srgbClr val="008000"/>
                </a:solidFill>
              </a:rPr>
              <a:t>ie</a:t>
            </a:r>
            <a:r>
              <a:rPr lang="en-US" altLang="en-US" sz="2800">
                <a:solidFill>
                  <a:srgbClr val="FF0000"/>
                </a:solidFill>
              </a:rPr>
              <a:t>nen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3079" grpId="0"/>
      <p:bldP spid="3080" grpId="0"/>
      <p:bldP spid="3081" grpId="0"/>
      <p:bldP spid="308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19a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smtClean="0"/>
              <a:t>P. 71; Copy and 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</a:t>
            </a:r>
            <a:r>
              <a:rPr lang="en-US" dirty="0" smtClean="0"/>
              <a:t> (1-12)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50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/>
          <a:lstStyle/>
          <a:p>
            <a:pPr algn="l"/>
            <a:r>
              <a:rPr lang="en-US" altLang="en-US" dirty="0" err="1" smtClean="0">
                <a:solidFill>
                  <a:srgbClr val="CC0000"/>
                </a:solidFill>
              </a:rPr>
              <a:t>Actividad</a:t>
            </a:r>
            <a:r>
              <a:rPr lang="en-US" altLang="en-US" dirty="0" smtClean="0">
                <a:solidFill>
                  <a:srgbClr val="CC0000"/>
                </a:solidFill>
              </a:rPr>
              <a:t> </a:t>
            </a:r>
            <a:r>
              <a:rPr lang="en-US" altLang="en-US" dirty="0" err="1" smtClean="0">
                <a:solidFill>
                  <a:srgbClr val="CC0000"/>
                </a:solidFill>
              </a:rPr>
              <a:t>Inicial</a:t>
            </a:r>
            <a:r>
              <a:rPr lang="en-US" altLang="en-US" dirty="0" smtClean="0">
                <a:solidFill>
                  <a:srgbClr val="CC0000"/>
                </a:solidFill>
              </a:rPr>
              <a:t>: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8686800" cy="5715000"/>
          </a:xfrm>
        </p:spPr>
        <p:txBody>
          <a:bodyPr/>
          <a:lstStyle/>
          <a:p>
            <a:r>
              <a:rPr lang="es-ES_tradnl" altLang="en-US" sz="2800"/>
              <a:t>Use the photos and tell what Antonio has ans what the Ayerbe’s have. </a:t>
            </a:r>
            <a:r>
              <a:rPr lang="es-ES_tradnl" altLang="en-US" sz="2800" i="1"/>
              <a:t>(in full Spanish sentences)</a:t>
            </a:r>
          </a:p>
          <a:p>
            <a:pPr algn="ctr"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Antonio</a:t>
            </a: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los Ayerbe</a:t>
            </a:r>
          </a:p>
        </p:txBody>
      </p:sp>
      <p:pic>
        <p:nvPicPr>
          <p:cNvPr id="4136" name="Picture 40" descr="MC90043632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8" name="Picture 42" descr="MC90028737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38400"/>
            <a:ext cx="1858963" cy="150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9" name="Picture 43" descr="MC900441738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9050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0" name="Picture 44" descr="MC900417482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9747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1" name="Picture 45" descr="MC900434229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022850"/>
            <a:ext cx="1485900" cy="16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2" name="Picture 46" descr="MC900434818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8006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77000" y="152400"/>
            <a:ext cx="2153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11/14/13</a:t>
            </a:r>
            <a:endParaRPr lang="en-US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4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292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I-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una familia grande o pequeña?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¿Eres hijo(a) único(a) o tienes hermanos?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¿Cuántos hermanos tienes?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Y tú, ¿cuántos años tienes?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ojos azules, verdes o castaños?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una mascota?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 perro adorable?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 gato cariñoso?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19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 smtClean="0"/>
              <a:t>Completa la hoja GRAMATICA (p.2.8-2.9)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GET QUIZ SIGNED!!!!!!</a:t>
            </a:r>
            <a:endParaRPr lang="es-ES_tradnl" altLang="en-US" dirty="0"/>
          </a:p>
          <a:p>
            <a:pPr>
              <a:lnSpc>
                <a:spcPct val="90000"/>
              </a:lnSpc>
            </a:pPr>
            <a:r>
              <a:rPr lang="es-ES_tradnl" altLang="en-US" dirty="0">
                <a:hlinkClick r:id="rId2"/>
              </a:rPr>
              <a:t>www.glencoe.com</a:t>
            </a:r>
            <a:endParaRPr lang="es-ES_tradnl" altLang="en-US" dirty="0"/>
          </a:p>
          <a:p>
            <a:pPr lvl="1">
              <a:lnSpc>
                <a:spcPct val="90000"/>
              </a:lnSpc>
            </a:pPr>
            <a:r>
              <a:rPr lang="es-ES_tradnl" altLang="en-US" dirty="0" err="1"/>
              <a:t>Quickpass</a:t>
            </a:r>
            <a:r>
              <a:rPr lang="es-ES_tradnl" altLang="en-US" dirty="0"/>
              <a:t> </a:t>
            </a:r>
            <a:r>
              <a:rPr lang="es-ES_tradnl" altLang="en-US" dirty="0" err="1"/>
              <a:t>Webcode</a:t>
            </a:r>
            <a:r>
              <a:rPr lang="es-ES_tradnl" altLang="en-US" dirty="0"/>
              <a:t>: ASD4003c2</a:t>
            </a:r>
          </a:p>
          <a:p>
            <a:pPr lvl="1">
              <a:lnSpc>
                <a:spcPct val="90000"/>
              </a:lnSpc>
            </a:pPr>
            <a:r>
              <a:rPr lang="es-ES_tradnl" altLang="en-US" dirty="0"/>
              <a:t>Play GRAMMAR </a:t>
            </a:r>
            <a:r>
              <a:rPr lang="es-ES_tradnl" altLang="en-US" dirty="0" err="1"/>
              <a:t>eGame</a:t>
            </a:r>
            <a:endParaRPr lang="es-ES_tradnl" altLang="en-US" dirty="0"/>
          </a:p>
          <a:p>
            <a:pPr lvl="1">
              <a:lnSpc>
                <a:spcPct val="90000"/>
              </a:lnSpc>
            </a:pPr>
            <a:r>
              <a:rPr lang="es-ES_tradnl" altLang="en-US" dirty="0"/>
              <a:t>Do </a:t>
            </a:r>
            <a:r>
              <a:rPr lang="es-ES_tradnl" altLang="en-US" u="sng" dirty="0"/>
              <a:t>GRAMMAR SELF-CHECK QUIZ</a:t>
            </a:r>
          </a:p>
          <a:p>
            <a:pPr lvl="2">
              <a:lnSpc>
                <a:spcPct val="90000"/>
              </a:lnSpc>
            </a:pPr>
            <a:r>
              <a:rPr lang="es-ES_tradnl" altLang="en-US" dirty="0" err="1"/>
              <a:t>Make</a:t>
            </a:r>
            <a:r>
              <a:rPr lang="es-ES_tradnl" altLang="en-US" dirty="0"/>
              <a:t> </a:t>
            </a:r>
            <a:r>
              <a:rPr lang="es-ES_tradnl" altLang="en-US" dirty="0" err="1"/>
              <a:t>sure</a:t>
            </a:r>
            <a:r>
              <a:rPr lang="es-ES_tradnl" altLang="en-US" dirty="0"/>
              <a:t> </a:t>
            </a:r>
            <a:r>
              <a:rPr lang="es-ES_tradnl" altLang="en-US" dirty="0" err="1"/>
              <a:t>you</a:t>
            </a:r>
            <a:r>
              <a:rPr lang="es-ES_tradnl" altLang="en-US" dirty="0"/>
              <a:t> </a:t>
            </a:r>
            <a:r>
              <a:rPr lang="es-ES_tradnl" altLang="en-US" dirty="0" err="1"/>
              <a:t>enter</a:t>
            </a:r>
            <a:r>
              <a:rPr lang="es-ES_tradnl" altLang="en-US" dirty="0"/>
              <a:t>:</a:t>
            </a:r>
          </a:p>
          <a:p>
            <a:pPr lvl="3">
              <a:lnSpc>
                <a:spcPct val="90000"/>
              </a:lnSpc>
            </a:pPr>
            <a:r>
              <a:rPr lang="es-ES_tradnl" altLang="en-US" dirty="0" err="1"/>
              <a:t>Your</a:t>
            </a:r>
            <a:r>
              <a:rPr lang="es-ES_tradnl" altLang="en-US" dirty="0"/>
              <a:t> </a:t>
            </a:r>
            <a:r>
              <a:rPr lang="es-ES_tradnl" altLang="en-US" dirty="0" err="1"/>
              <a:t>name</a:t>
            </a:r>
            <a:endParaRPr lang="es-ES_tradnl" altLang="en-US" dirty="0"/>
          </a:p>
          <a:p>
            <a:pPr lvl="3">
              <a:lnSpc>
                <a:spcPct val="90000"/>
              </a:lnSpc>
            </a:pPr>
            <a:r>
              <a:rPr lang="es-ES_tradnl" altLang="en-US" dirty="0" err="1"/>
              <a:t>Your</a:t>
            </a:r>
            <a:r>
              <a:rPr lang="es-ES_tradnl" altLang="en-US" dirty="0"/>
              <a:t> </a:t>
            </a:r>
            <a:r>
              <a:rPr lang="es-ES_tradnl" altLang="en-US" dirty="0" err="1"/>
              <a:t>section</a:t>
            </a:r>
            <a:r>
              <a:rPr lang="es-ES_tradnl" altLang="en-US" dirty="0"/>
              <a:t> ID = </a:t>
            </a:r>
            <a:r>
              <a:rPr lang="es-ES_tradnl" altLang="en-US" b="1" dirty="0" smtClean="0"/>
              <a:t>701</a:t>
            </a:r>
            <a:endParaRPr lang="es-ES_tradnl" altLang="en-US" dirty="0"/>
          </a:p>
          <a:p>
            <a:pPr lvl="3">
              <a:lnSpc>
                <a:spcPct val="90000"/>
              </a:lnSpc>
            </a:pPr>
            <a:r>
              <a:rPr lang="es-ES_tradnl" altLang="en-US" dirty="0" err="1"/>
              <a:t>Your</a:t>
            </a:r>
            <a:r>
              <a:rPr lang="es-ES_tradnl" altLang="en-US" dirty="0"/>
              <a:t> email</a:t>
            </a:r>
          </a:p>
          <a:p>
            <a:pPr lvl="3">
              <a:lnSpc>
                <a:spcPct val="90000"/>
              </a:lnSpc>
            </a:pPr>
            <a:r>
              <a:rPr lang="es-ES_tradnl" altLang="en-US" dirty="0" err="1"/>
              <a:t>My</a:t>
            </a:r>
            <a:r>
              <a:rPr lang="es-ES_tradnl" altLang="en-US" dirty="0"/>
              <a:t> email= </a:t>
            </a:r>
            <a:r>
              <a:rPr lang="es-ES_tradnl" altLang="en-US" dirty="0" smtClean="0"/>
              <a:t>hzumaeta@renaissancecharter.org</a:t>
            </a:r>
            <a:r>
              <a:rPr lang="es-ES_tradnl" altLang="en-US" dirty="0">
                <a:solidFill>
                  <a:schemeClr val="accent2"/>
                </a:solidFill>
              </a:rPr>
              <a:t>	</a:t>
            </a:r>
            <a:endParaRPr lang="en-US" altLang="en-US" dirty="0">
              <a:solidFill>
                <a:schemeClr val="accent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" y="6243935"/>
            <a:ext cx="9052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00CC"/>
                </a:solidFill>
              </a:rPr>
              <a:t>DUE BY MIDNIGHT TOMORROW FRIDAY, NOVEMBER 15</a:t>
            </a:r>
            <a:r>
              <a:rPr lang="en-US" sz="2400" b="1" baseline="30000" dirty="0" smtClean="0">
                <a:solidFill>
                  <a:srgbClr val="0000CC"/>
                </a:solidFill>
              </a:rPr>
              <a:t>TH</a:t>
            </a:r>
            <a:r>
              <a:rPr lang="en-US" sz="2400" b="1" dirty="0" smtClean="0">
                <a:solidFill>
                  <a:srgbClr val="0000CC"/>
                </a:solidFill>
              </a:rPr>
              <a:t>!</a:t>
            </a:r>
            <a:endParaRPr lang="en-US" sz="24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</TotalTime>
  <Words>251</Words>
  <Application>Microsoft Office PowerPoint</Application>
  <PresentationFormat>On-screen Show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Default Design</vt:lpstr>
      <vt:lpstr>Textured</vt:lpstr>
      <vt:lpstr>Me llamo ___________ Clase 701  La fecha es el  8 de noviembre del 2013</vt:lpstr>
      <vt:lpstr>Practica</vt:lpstr>
      <vt:lpstr>El verbo TENER</vt:lpstr>
      <vt:lpstr>Tarea # 19a</vt:lpstr>
      <vt:lpstr>Actividad Inicial:</vt:lpstr>
      <vt:lpstr>Ejercicios</vt:lpstr>
      <vt:lpstr>Tarea # 19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28</cp:revision>
  <dcterms:created xsi:type="dcterms:W3CDTF">2010-03-09T20:13:16Z</dcterms:created>
  <dcterms:modified xsi:type="dcterms:W3CDTF">2013-11-14T21:50:30Z</dcterms:modified>
</cp:coreProperties>
</file>